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883" r:id="rId2"/>
    <p:sldId id="878" r:id="rId3"/>
    <p:sldId id="901" r:id="rId4"/>
    <p:sldId id="906" r:id="rId5"/>
    <p:sldId id="907" r:id="rId6"/>
    <p:sldId id="923" r:id="rId7"/>
    <p:sldId id="924" r:id="rId8"/>
    <p:sldId id="908" r:id="rId9"/>
    <p:sldId id="909" r:id="rId10"/>
    <p:sldId id="905" r:id="rId11"/>
    <p:sldId id="902" r:id="rId12"/>
    <p:sldId id="879" r:id="rId13"/>
    <p:sldId id="880" r:id="rId14"/>
    <p:sldId id="881" r:id="rId15"/>
    <p:sldId id="882" r:id="rId16"/>
    <p:sldId id="724" r:id="rId17"/>
    <p:sldId id="800" r:id="rId18"/>
    <p:sldId id="757" r:id="rId19"/>
    <p:sldId id="784" r:id="rId20"/>
    <p:sldId id="785" r:id="rId21"/>
    <p:sldId id="868" r:id="rId22"/>
    <p:sldId id="725" r:id="rId23"/>
    <p:sldId id="760" r:id="rId24"/>
    <p:sldId id="726" r:id="rId25"/>
    <p:sldId id="807" r:id="rId26"/>
    <p:sldId id="887" r:id="rId27"/>
    <p:sldId id="717" r:id="rId28"/>
    <p:sldId id="910" r:id="rId29"/>
    <p:sldId id="911" r:id="rId30"/>
    <p:sldId id="919" r:id="rId31"/>
    <p:sldId id="913" r:id="rId32"/>
    <p:sldId id="912" r:id="rId33"/>
    <p:sldId id="914" r:id="rId34"/>
    <p:sldId id="915" r:id="rId35"/>
    <p:sldId id="916" r:id="rId36"/>
    <p:sldId id="917" r:id="rId37"/>
    <p:sldId id="918" r:id="rId38"/>
    <p:sldId id="920" r:id="rId39"/>
    <p:sldId id="922" r:id="rId40"/>
    <p:sldId id="925" r:id="rId41"/>
    <p:sldId id="765" r:id="rId42"/>
    <p:sldId id="885" r:id="rId43"/>
    <p:sldId id="886" r:id="rId44"/>
    <p:sldId id="685" r:id="rId45"/>
  </p:sldIdLst>
  <p:sldSz cx="9144000" cy="6858000" type="screen4x3"/>
  <p:notesSz cx="6797675" cy="9926638"/>
  <p:defaultTextStyle>
    <a:defPPr>
      <a:defRPr lang="en-GB"/>
    </a:defPPr>
    <a:lvl1pPr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1pPr>
    <a:lvl2pPr marL="4572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2pPr>
    <a:lvl3pPr marL="9144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3pPr>
    <a:lvl4pPr marL="13716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4pPr>
    <a:lvl5pPr marL="18288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5pPr>
    <a:lvl6pPr marL="2286000" algn="l" defTabSz="457200" rtl="0" eaLnBrk="1" latinLnBrk="0" hangingPunct="1">
      <a:defRPr sz="2200" i="1" kern="1200">
        <a:solidFill>
          <a:schemeClr val="bg1"/>
        </a:solidFill>
        <a:latin typeface="Myriad Web" charset="0"/>
        <a:ea typeface="ＭＳ Ｐゴシック" charset="0"/>
        <a:cs typeface="ＭＳ Ｐゴシック" charset="0"/>
      </a:defRPr>
    </a:lvl6pPr>
    <a:lvl7pPr marL="2743200" algn="l" defTabSz="457200" rtl="0" eaLnBrk="1" latinLnBrk="0" hangingPunct="1">
      <a:defRPr sz="2200" i="1" kern="1200">
        <a:solidFill>
          <a:schemeClr val="bg1"/>
        </a:solidFill>
        <a:latin typeface="Myriad Web" charset="0"/>
        <a:ea typeface="ＭＳ Ｐゴシック" charset="0"/>
        <a:cs typeface="ＭＳ Ｐゴシック" charset="0"/>
      </a:defRPr>
    </a:lvl7pPr>
    <a:lvl8pPr marL="3200400" algn="l" defTabSz="457200" rtl="0" eaLnBrk="1" latinLnBrk="0" hangingPunct="1">
      <a:defRPr sz="2200" i="1" kern="1200">
        <a:solidFill>
          <a:schemeClr val="bg1"/>
        </a:solidFill>
        <a:latin typeface="Myriad Web" charset="0"/>
        <a:ea typeface="ＭＳ Ｐゴシック" charset="0"/>
        <a:cs typeface="ＭＳ Ｐゴシック" charset="0"/>
      </a:defRPr>
    </a:lvl8pPr>
    <a:lvl9pPr marL="3657600" algn="l" defTabSz="457200" rtl="0" eaLnBrk="1" latinLnBrk="0" hangingPunct="1">
      <a:defRPr sz="2200" i="1" kern="1200">
        <a:solidFill>
          <a:schemeClr val="bg1"/>
        </a:solidFill>
        <a:latin typeface="Myriad Web"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5F5F5F"/>
    <a:srgbClr val="808080"/>
    <a:srgbClr val="B2B2B2"/>
    <a:srgbClr val="DDDDDD"/>
    <a:srgbClr val="A50021"/>
    <a:srgbClr val="FF66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9" d="100"/>
          <a:sy n="89" d="100"/>
        </p:scale>
        <p:origin x="-16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526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7"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395268"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9"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39733B8C-2DE3-1C42-9915-811C5E064F17}" type="slidenum">
              <a:rPr lang="en-GB"/>
              <a:pPr>
                <a:defRPr/>
              </a:pPr>
              <a:t>‹#›</a:t>
            </a:fld>
            <a:endParaRPr lang="en-GB"/>
          </a:p>
        </p:txBody>
      </p:sp>
    </p:spTree>
    <p:extLst>
      <p:ext uri="{BB962C8B-B14F-4D97-AF65-F5344CB8AC3E}">
        <p14:creationId xmlns:p14="http://schemas.microsoft.com/office/powerpoint/2010/main" val="737297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14340"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277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CCF1C8E7-E493-F54B-A0BE-1B6347181D7C}" type="slidenum">
              <a:rPr lang="en-GB"/>
              <a:pPr>
                <a:defRPr/>
              </a:pPr>
              <a:t>‹#›</a:t>
            </a:fld>
            <a:endParaRPr lang="en-GB"/>
          </a:p>
        </p:txBody>
      </p:sp>
    </p:spTree>
    <p:extLst>
      <p:ext uri="{BB962C8B-B14F-4D97-AF65-F5344CB8AC3E}">
        <p14:creationId xmlns:p14="http://schemas.microsoft.com/office/powerpoint/2010/main" val="479566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B1736008-F04A-F743-ADF8-E0290FE824AF}" type="slidenum">
              <a:rPr lang="en-GB" sz="1200" i="0">
                <a:solidFill>
                  <a:schemeClr val="tx1"/>
                </a:solidFill>
                <a:latin typeface="Arial" charset="0"/>
              </a:rPr>
              <a:pPr eaLnBrk="1" hangingPunct="1"/>
              <a:t>1</a:t>
            </a:fld>
            <a:endParaRPr lang="en-GB" sz="1200" i="0">
              <a:solidFill>
                <a:schemeClr val="tx1"/>
              </a:solidFill>
              <a:latin typeface="Arial" charset="0"/>
            </a:endParaRPr>
          </a:p>
        </p:txBody>
      </p:sp>
      <p:sp>
        <p:nvSpPr>
          <p:cNvPr id="133123" name="Text Box 1"/>
          <p:cNvSpPr txBox="1">
            <a:spLocks noGrp="1" noRot="1" noChangeAspect="1" noChangeArrowheads="1"/>
          </p:cNvSpPr>
          <p:nvPr>
            <p:ph type="sldImg"/>
          </p:nvPr>
        </p:nvSpPr>
        <p:spPr>
          <a:xfrm>
            <a:off x="917575" y="744538"/>
            <a:ext cx="4964113" cy="3724275"/>
          </a:xfrm>
          <a:solidFill>
            <a:srgbClr val="FFFFFF"/>
          </a:solidFill>
          <a:ln/>
        </p:spPr>
      </p:sp>
      <p:sp>
        <p:nvSpPr>
          <p:cNvPr id="133124" name="Text Box 2"/>
          <p:cNvSpPr txBox="1">
            <a:spLocks noGrp="1" noChangeArrowheads="1"/>
          </p:cNvSpPr>
          <p:nvPr>
            <p:ph type="body" idx="1"/>
          </p:nvPr>
        </p:nvSpPr>
        <p:spPr>
          <a:xfrm>
            <a:off x="679450" y="4714875"/>
            <a:ext cx="5440363"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C8157DE-7ADE-8841-BC04-1EB748E4E2E5}" type="slidenum">
              <a:rPr lang="en-GB"/>
              <a:pPr>
                <a:defRPr/>
              </a:pPr>
              <a:t>‹#›</a:t>
            </a:fld>
            <a:endParaRPr lang="en-GB"/>
          </a:p>
        </p:txBody>
      </p:sp>
    </p:spTree>
    <p:extLst>
      <p:ext uri="{BB962C8B-B14F-4D97-AF65-F5344CB8AC3E}">
        <p14:creationId xmlns:p14="http://schemas.microsoft.com/office/powerpoint/2010/main" val="72222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D607F22-5503-804B-9BA9-910DEB89399A}" type="slidenum">
              <a:rPr lang="en-GB"/>
              <a:pPr>
                <a:defRPr/>
              </a:pPr>
              <a:t>‹#›</a:t>
            </a:fld>
            <a:endParaRPr lang="en-GB"/>
          </a:p>
        </p:txBody>
      </p:sp>
    </p:spTree>
    <p:extLst>
      <p:ext uri="{BB962C8B-B14F-4D97-AF65-F5344CB8AC3E}">
        <p14:creationId xmlns:p14="http://schemas.microsoft.com/office/powerpoint/2010/main" val="19743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E9052A3E-AD3A-4045-ADAC-07AAAD6CD113}" type="slidenum">
              <a:rPr lang="en-GB"/>
              <a:pPr>
                <a:defRPr/>
              </a:pPr>
              <a:t>‹#›</a:t>
            </a:fld>
            <a:endParaRPr lang="en-GB"/>
          </a:p>
        </p:txBody>
      </p:sp>
    </p:spTree>
    <p:extLst>
      <p:ext uri="{BB962C8B-B14F-4D97-AF65-F5344CB8AC3E}">
        <p14:creationId xmlns:p14="http://schemas.microsoft.com/office/powerpoint/2010/main" val="85151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5A09EE3-6F8F-4946-B020-5C55331F9456}" type="slidenum">
              <a:rPr lang="en-GB"/>
              <a:pPr>
                <a:defRPr/>
              </a:pPr>
              <a:t>‹#›</a:t>
            </a:fld>
            <a:endParaRPr lang="en-GB"/>
          </a:p>
        </p:txBody>
      </p:sp>
    </p:spTree>
    <p:extLst>
      <p:ext uri="{BB962C8B-B14F-4D97-AF65-F5344CB8AC3E}">
        <p14:creationId xmlns:p14="http://schemas.microsoft.com/office/powerpoint/2010/main" val="75512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4AA3F71A-DCE5-5E4F-BBAC-FF9837CB75F5}" type="slidenum">
              <a:rPr lang="en-GB"/>
              <a:pPr>
                <a:defRPr/>
              </a:pPr>
              <a:t>‹#›</a:t>
            </a:fld>
            <a:endParaRPr lang="en-GB"/>
          </a:p>
        </p:txBody>
      </p:sp>
    </p:spTree>
    <p:extLst>
      <p:ext uri="{BB962C8B-B14F-4D97-AF65-F5344CB8AC3E}">
        <p14:creationId xmlns:p14="http://schemas.microsoft.com/office/powerpoint/2010/main" val="160498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0CA04479-9617-744C-8891-09ED58232E39}" type="slidenum">
              <a:rPr lang="en-GB"/>
              <a:pPr>
                <a:defRPr/>
              </a:pPr>
              <a:t>‹#›</a:t>
            </a:fld>
            <a:endParaRPr lang="en-GB"/>
          </a:p>
        </p:txBody>
      </p:sp>
    </p:spTree>
    <p:extLst>
      <p:ext uri="{BB962C8B-B14F-4D97-AF65-F5344CB8AC3E}">
        <p14:creationId xmlns:p14="http://schemas.microsoft.com/office/powerpoint/2010/main" val="32799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4D2DB887-4339-7146-AC98-C625FB219672}" type="slidenum">
              <a:rPr lang="en-GB"/>
              <a:pPr>
                <a:defRPr/>
              </a:pPr>
              <a:t>‹#›</a:t>
            </a:fld>
            <a:endParaRPr lang="en-GB"/>
          </a:p>
        </p:txBody>
      </p:sp>
    </p:spTree>
    <p:extLst>
      <p:ext uri="{BB962C8B-B14F-4D97-AF65-F5344CB8AC3E}">
        <p14:creationId xmlns:p14="http://schemas.microsoft.com/office/powerpoint/2010/main" val="157031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1E93B147-505D-514B-AD4C-7857EF95FF3D}" type="slidenum">
              <a:rPr lang="en-GB"/>
              <a:pPr>
                <a:defRPr/>
              </a:pPr>
              <a:t>‹#›</a:t>
            </a:fld>
            <a:endParaRPr lang="en-GB"/>
          </a:p>
        </p:txBody>
      </p:sp>
    </p:spTree>
    <p:extLst>
      <p:ext uri="{BB962C8B-B14F-4D97-AF65-F5344CB8AC3E}">
        <p14:creationId xmlns:p14="http://schemas.microsoft.com/office/powerpoint/2010/main" val="166636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E4E93B1A-DBF7-2B4F-8AD3-5B10538A8F3C}" type="slidenum">
              <a:rPr lang="en-GB"/>
              <a:pPr>
                <a:defRPr/>
              </a:pPr>
              <a:t>‹#›</a:t>
            </a:fld>
            <a:endParaRPr lang="en-GB"/>
          </a:p>
        </p:txBody>
      </p:sp>
    </p:spTree>
    <p:extLst>
      <p:ext uri="{BB962C8B-B14F-4D97-AF65-F5344CB8AC3E}">
        <p14:creationId xmlns:p14="http://schemas.microsoft.com/office/powerpoint/2010/main" val="236152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8A41ABB-A948-EE45-A7E0-5286F6F2743C}" type="slidenum">
              <a:rPr lang="en-GB"/>
              <a:pPr>
                <a:defRPr/>
              </a:pPr>
              <a:t>‹#›</a:t>
            </a:fld>
            <a:endParaRPr lang="en-GB"/>
          </a:p>
        </p:txBody>
      </p:sp>
    </p:spTree>
    <p:extLst>
      <p:ext uri="{BB962C8B-B14F-4D97-AF65-F5344CB8AC3E}">
        <p14:creationId xmlns:p14="http://schemas.microsoft.com/office/powerpoint/2010/main" val="30461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839CDE35-71D2-2243-9D4A-AD78A61BC157}" type="slidenum">
              <a:rPr lang="en-GB"/>
              <a:pPr>
                <a:defRPr/>
              </a:pPr>
              <a:t>‹#›</a:t>
            </a:fld>
            <a:endParaRPr lang="en-GB"/>
          </a:p>
        </p:txBody>
      </p:sp>
    </p:spTree>
    <p:extLst>
      <p:ext uri="{BB962C8B-B14F-4D97-AF65-F5344CB8AC3E}">
        <p14:creationId xmlns:p14="http://schemas.microsoft.com/office/powerpoint/2010/main" val="37597029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solidFill>
                  <a:schemeClr val="tx1"/>
                </a:solidFill>
                <a:latin typeface="+mn-lt"/>
                <a:ea typeface="Arial" charset="0"/>
                <a:cs typeface="Arial" charset="0"/>
              </a:defRPr>
            </a:lvl1pPr>
          </a:lstStyle>
          <a:p>
            <a:pPr>
              <a:defRPr/>
            </a:pPr>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solidFill>
                  <a:schemeClr val="tx1"/>
                </a:solidFill>
                <a:latin typeface="+mn-lt"/>
                <a:ea typeface="Arial" charset="0"/>
                <a:cs typeface="Arial" charset="0"/>
              </a:defRPr>
            </a:lvl1pPr>
          </a:lstStyle>
          <a:p>
            <a:pPr>
              <a:defRPr/>
            </a:pPr>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smtClean="0">
                <a:solidFill>
                  <a:schemeClr val="tx1"/>
                </a:solidFill>
                <a:latin typeface="Arial" charset="0"/>
                <a:cs typeface="Arial" charset="0"/>
              </a:defRPr>
            </a:lvl1pPr>
          </a:lstStyle>
          <a:p>
            <a:pPr>
              <a:defRPr/>
            </a:pPr>
            <a:fld id="{FB14D638-E988-8C44-A846-58F243421F5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741363"/>
            <a:ext cx="91440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11"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3077" name="Text Box 5"/>
          <p:cNvSpPr txBox="1">
            <a:spLocks noChangeArrowheads="1"/>
          </p:cNvSpPr>
          <p:nvPr/>
        </p:nvSpPr>
        <p:spPr bwMode="auto">
          <a:xfrm>
            <a:off x="620713" y="333375"/>
            <a:ext cx="5634037" cy="863600"/>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a typeface="Arial" charset="0"/>
                <a:cs typeface="Arial" charset="0"/>
              </a:rPr>
              <a:t>How to construct a</a:t>
            </a:r>
          </a:p>
        </p:txBody>
      </p:sp>
      <p:sp>
        <p:nvSpPr>
          <p:cNvPr id="8" name="Text Box 5"/>
          <p:cNvSpPr txBox="1">
            <a:spLocks noChangeArrowheads="1"/>
          </p:cNvSpPr>
          <p:nvPr/>
        </p:nvSpPr>
        <p:spPr bwMode="auto">
          <a:xfrm>
            <a:off x="1746626" y="724785"/>
            <a:ext cx="7145854"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ffectLst>
                  <a:glow rad="101600">
                    <a:schemeClr val="tx1">
                      <a:alpha val="75000"/>
                    </a:schemeClr>
                  </a:glow>
                </a:effectLst>
                <a:ea typeface="Arial" charset="0"/>
                <a:cs typeface="Arial" charset="0"/>
              </a:rPr>
              <a:t>Minimal Theory of Mind</a:t>
            </a:r>
          </a:p>
        </p:txBody>
      </p:sp>
      <p:pic>
        <p:nvPicPr>
          <p:cNvPr id="116742"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49713" y="1214438"/>
            <a:ext cx="4651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557150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We need to understand how theory of mind cognition could come in degrees.</a:t>
            </a:r>
            <a:endParaRPr lang="en-GB" dirty="0">
              <a:solidFill>
                <a:schemeClr val="accent3">
                  <a:alpha val="34000"/>
                </a:schemeClr>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711669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555776" y="2132856"/>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379639"/>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87" name="Rectangle 31"/>
          <p:cNvSpPr>
            <a:spLocks noChangeArrowheads="1"/>
          </p:cNvSpPr>
          <p:nvPr/>
        </p:nvSpPr>
        <p:spPr bwMode="auto">
          <a:xfrm flipV="1">
            <a:off x="0" y="-60325"/>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P7180704"/>
          <p:cNvPicPr>
            <a:picLocks noChangeAspect="1" noChangeArrowheads="1"/>
          </p:cNvPicPr>
          <p:nvPr/>
        </p:nvPicPr>
        <p:blipFill>
          <a:blip r:embed="rId2">
            <a:lum bright="-2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P7180704"/>
          <p:cNvPicPr>
            <a:picLocks noChangeAspect="1" noChangeArrowheads="1"/>
          </p:cNvPicPr>
          <p:nvPr/>
        </p:nvPicPr>
        <p:blipFill>
          <a:blip r:embed="rId2">
            <a:lum bright="-48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3"/>
          <p:cNvSpPr txBox="1">
            <a:spLocks noChangeArrowheads="1"/>
          </p:cNvSpPr>
          <p:nvPr/>
        </p:nvSpPr>
        <p:spPr bwMode="auto">
          <a:xfrm>
            <a:off x="665163" y="369888"/>
            <a:ext cx="7812087"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50000"/>
              </a:spcAft>
            </a:pPr>
            <a:r>
              <a:rPr lang="en-GB" i="0"/>
              <a:t>Propositional attitudes … </a:t>
            </a:r>
          </a:p>
          <a:p>
            <a:pPr eaLnBrk="1" hangingPunct="1">
              <a:spcAft>
                <a:spcPct val="50000"/>
              </a:spcAft>
            </a:pPr>
            <a:r>
              <a:rPr lang="en-GB" i="0"/>
              <a:t>cause actions</a:t>
            </a:r>
          </a:p>
          <a:p>
            <a:pPr eaLnBrk="1" hangingPunct="1">
              <a:spcAft>
                <a:spcPct val="50000"/>
              </a:spcAft>
            </a:pPr>
            <a:r>
              <a:rPr lang="en-GB" i="0"/>
              <a:t>resemble </a:t>
            </a:r>
            <a:r>
              <a:rPr lang="ja-JP" altLang="en-GB" i="0"/>
              <a:t>“</a:t>
            </a:r>
            <a:r>
              <a:rPr lang="en-GB" altLang="ja-JP" i="0"/>
              <a:t>intervening variables</a:t>
            </a:r>
            <a:r>
              <a:rPr lang="ja-JP" altLang="en-GB" i="0"/>
              <a:t>”</a:t>
            </a:r>
            <a:r>
              <a:rPr lang="en-GB" altLang="ja-JP" i="0"/>
              <a:t> linking environment to behaviour</a:t>
            </a:r>
          </a:p>
          <a:p>
            <a:pPr eaLnBrk="1" hangingPunct="1">
              <a:spcAft>
                <a:spcPct val="50000"/>
              </a:spcAft>
            </a:pPr>
            <a:r>
              <a:rPr lang="en-GB" i="0"/>
              <a:t>have contents which may be true or false</a:t>
            </a:r>
          </a:p>
          <a:p>
            <a:pPr eaLnBrk="1" hangingPunct="1">
              <a:spcAft>
                <a:spcPct val="50000"/>
              </a:spcAft>
            </a:pPr>
            <a:r>
              <a:rPr lang="en-GB" i="0"/>
              <a:t>have contents which may refer to non-existent entities </a:t>
            </a:r>
          </a:p>
          <a:p>
            <a:pPr eaLnBrk="1" hangingPunct="1">
              <a:spcAft>
                <a:spcPct val="50000"/>
              </a:spcAft>
            </a:pPr>
            <a:r>
              <a:rPr lang="en-GB" i="0"/>
              <a:t>are involved in uncodifiably complex causal interactions</a:t>
            </a:r>
          </a:p>
          <a:p>
            <a:pPr eaLnBrk="1" hangingPunct="1">
              <a:spcAft>
                <a:spcPct val="50000"/>
              </a:spcAft>
            </a:pPr>
            <a:r>
              <a:rPr lang="en-GB" i="0"/>
              <a:t>have contents which are individuated by senses, not only by referents</a:t>
            </a:r>
          </a:p>
          <a:p>
            <a:pPr eaLnBrk="1" hangingPunct="1">
              <a:spcAft>
                <a:spcPct val="50000"/>
              </a:spcAft>
            </a:pPr>
            <a:r>
              <a:rPr lang="en-GB" i="0"/>
              <a:t>are associated with normative requirements</a:t>
            </a:r>
          </a:p>
          <a:p>
            <a:pPr eaLnBrk="1" hangingPunct="1">
              <a:spcAft>
                <a:spcPct val="50000"/>
              </a:spcAft>
            </a:pPr>
            <a:r>
              <a:rPr lang="en-GB" i="0"/>
              <a:t>are indviduated in terms of their interlocking roles in causal and normative explanations of thought and action</a:t>
            </a:r>
          </a:p>
          <a:p>
            <a:pPr eaLnBrk="1" hangingPunct="1">
              <a:spcAft>
                <a:spcPct val="50000"/>
              </a:spcAft>
            </a:pPr>
            <a:r>
              <a:rPr lang="en-GB" i="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Tree>
    <p:extLst>
      <p:ext uri="{BB962C8B-B14F-4D97-AF65-F5344CB8AC3E}">
        <p14:creationId xmlns:p14="http://schemas.microsoft.com/office/powerpoint/2010/main" val="1559831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4113377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4120683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2" name="Oval 1"/>
          <p:cNvSpPr/>
          <p:nvPr/>
        </p:nvSpPr>
        <p:spPr bwMode="auto">
          <a:xfrm>
            <a:off x="4283968" y="1052736"/>
            <a:ext cx="1080120" cy="108012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2150447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2" name="Oval 1"/>
          <p:cNvSpPr/>
          <p:nvPr/>
        </p:nvSpPr>
        <p:spPr bwMode="auto">
          <a:xfrm>
            <a:off x="4283968" y="1052736"/>
            <a:ext cx="1080120" cy="1080120"/>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Oval 7"/>
          <p:cNvSpPr/>
          <p:nvPr/>
        </p:nvSpPr>
        <p:spPr bwMode="auto">
          <a:xfrm>
            <a:off x="3923928" y="1052736"/>
            <a:ext cx="1080120" cy="108012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Oval 8"/>
          <p:cNvSpPr/>
          <p:nvPr/>
        </p:nvSpPr>
        <p:spPr bwMode="auto">
          <a:xfrm>
            <a:off x="3563888"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856050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Oval 8"/>
          <p:cNvSpPr/>
          <p:nvPr/>
        </p:nvSpPr>
        <p:spPr bwMode="auto">
          <a:xfrm>
            <a:off x="2555776"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3181865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1096973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2555776"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3686702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Oval 8"/>
          <p:cNvSpPr/>
          <p:nvPr/>
        </p:nvSpPr>
        <p:spPr bwMode="auto">
          <a:xfrm>
            <a:off x="3563888" y="1052736"/>
            <a:ext cx="1080120" cy="1080120"/>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Oval 9"/>
          <p:cNvSpPr/>
          <p:nvPr/>
        </p:nvSpPr>
        <p:spPr bwMode="auto">
          <a:xfrm>
            <a:off x="3923928" y="1052736"/>
            <a:ext cx="1080120" cy="108012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Oval 10"/>
          <p:cNvSpPr/>
          <p:nvPr/>
        </p:nvSpPr>
        <p:spPr bwMode="auto">
          <a:xfrm>
            <a:off x="4283968"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2"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3399534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724128"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914549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2818786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5" name="Rectangle 14"/>
          <p:cNvSpPr/>
          <p:nvPr/>
        </p:nvSpPr>
        <p:spPr bwMode="auto">
          <a:xfrm>
            <a:off x="1115616" y="620688"/>
            <a:ext cx="7128792" cy="1800200"/>
          </a:xfrm>
          <a:prstGeom prst="rect">
            <a:avLst/>
          </a:prstGeom>
          <a:solidFill>
            <a:schemeClr val="tx1">
              <a:alpha val="3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13" name="Rectangle 12"/>
          <p:cNvSpPr/>
          <p:nvPr/>
        </p:nvSpPr>
        <p:spPr bwMode="auto">
          <a:xfrm rot="21540000">
            <a:off x="2843808" y="1362723"/>
            <a:ext cx="2520280" cy="504056"/>
          </a:xfrm>
          <a:prstGeom prst="rect">
            <a:avLst/>
          </a:prstGeom>
          <a:solidFill>
            <a:srgbClr val="660066"/>
          </a:solidFill>
          <a:ln w="9525"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4" name="Text Box 2"/>
          <p:cNvSpPr txBox="1">
            <a:spLocks noChangeArrowheads="1"/>
          </p:cNvSpPr>
          <p:nvPr/>
        </p:nvSpPr>
        <p:spPr bwMode="auto">
          <a:xfrm>
            <a:off x="2771800" y="1363884"/>
            <a:ext cx="26642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b="1" i="0" dirty="0" smtClean="0">
                <a:effectLst>
                  <a:glow rad="101600">
                    <a:schemeClr val="tx1">
                      <a:alpha val="75000"/>
                    </a:schemeClr>
                  </a:glow>
                </a:effectLst>
              </a:rPr>
              <a:t>Where is the ball?</a:t>
            </a:r>
            <a:endParaRPr lang="en-GB" b="1" dirty="0" smtClean="0">
              <a:effectLst>
                <a:glow rad="101600">
                  <a:schemeClr val="tx1">
                    <a:alpha val="75000"/>
                  </a:schemeClr>
                </a:glow>
              </a:effectLst>
            </a:endParaRPr>
          </a:p>
        </p:txBody>
      </p:sp>
      <p:sp>
        <p:nvSpPr>
          <p:cNvPr id="9" name="Text Box 2"/>
          <p:cNvSpPr txBox="1">
            <a:spLocks noChangeArrowheads="1"/>
          </p:cNvSpPr>
          <p:nvPr/>
        </p:nvSpPr>
        <p:spPr bwMode="auto">
          <a:xfrm>
            <a:off x="1259632" y="5517232"/>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Tree>
    <p:extLst>
      <p:ext uri="{BB962C8B-B14F-4D97-AF65-F5344CB8AC3E}">
        <p14:creationId xmlns:p14="http://schemas.microsoft.com/office/powerpoint/2010/main" val="2727064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1259632" y="6094457"/>
            <a:ext cx="76328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defRPr/>
            </a:pPr>
            <a:r>
              <a:rPr lang="en-GB" i="0" dirty="0" smtClean="0">
                <a:effectLst>
                  <a:glow rad="101600">
                    <a:schemeClr val="tx1">
                      <a:alpha val="75000"/>
                    </a:schemeClr>
                  </a:glow>
                </a:effectLst>
              </a:rPr>
              <a:t>adapted </a:t>
            </a:r>
            <a:r>
              <a:rPr lang="en-GB" i="0" dirty="0">
                <a:effectLst>
                  <a:glow rad="101600">
                    <a:schemeClr val="tx1">
                      <a:alpha val="75000"/>
                    </a:schemeClr>
                  </a:glow>
                </a:effectLst>
              </a:rPr>
              <a:t>from </a:t>
            </a:r>
            <a:r>
              <a:rPr lang="en-GB" i="0" dirty="0" err="1" smtClean="0">
                <a:effectLst>
                  <a:glow rad="101600">
                    <a:schemeClr val="tx1">
                      <a:alpha val="75000"/>
                    </a:schemeClr>
                  </a:glow>
                </a:effectLst>
              </a:rPr>
              <a:t>Kovács</a:t>
            </a:r>
            <a:r>
              <a:rPr lang="en-GB" i="0" dirty="0" smtClean="0">
                <a:effectLst>
                  <a:glow rad="101600">
                    <a:schemeClr val="tx1">
                      <a:alpha val="75000"/>
                    </a:schemeClr>
                  </a:glow>
                </a:effectLst>
              </a:rPr>
              <a:t>, </a:t>
            </a:r>
            <a:r>
              <a:rPr lang="en-GB" i="0" dirty="0" err="1" smtClean="0">
                <a:effectLst>
                  <a:glow rad="101600">
                    <a:schemeClr val="tx1">
                      <a:alpha val="75000"/>
                    </a:schemeClr>
                  </a:glow>
                </a:effectLst>
              </a:rPr>
              <a:t>Téglás</a:t>
            </a:r>
            <a:r>
              <a:rPr lang="en-GB" i="0" dirty="0" smtClean="0">
                <a:effectLst>
                  <a:glow rad="101600">
                    <a:schemeClr val="tx1">
                      <a:alpha val="75000"/>
                    </a:schemeClr>
                  </a:glow>
                </a:effectLst>
              </a:rPr>
              <a:t> &amp; </a:t>
            </a:r>
            <a:r>
              <a:rPr lang="en-GB" i="0" dirty="0" err="1" smtClean="0">
                <a:effectLst>
                  <a:glow rad="101600">
                    <a:schemeClr val="tx1">
                      <a:alpha val="75000"/>
                    </a:schemeClr>
                  </a:glow>
                </a:effectLst>
              </a:rPr>
              <a:t>Endress</a:t>
            </a:r>
            <a:r>
              <a:rPr lang="en-GB" i="0" dirty="0" smtClean="0">
                <a:effectLst>
                  <a:glow rad="101600">
                    <a:schemeClr val="tx1">
                      <a:alpha val="75000"/>
                    </a:schemeClr>
                  </a:glow>
                </a:effectLst>
              </a:rPr>
              <a:t> </a:t>
            </a:r>
            <a:r>
              <a:rPr lang="en-GB" i="0" dirty="0" smtClean="0">
                <a:effectLst>
                  <a:glow rad="101600">
                    <a:schemeClr val="tx1">
                      <a:alpha val="75000"/>
                    </a:schemeClr>
                  </a:glow>
                </a:effectLst>
              </a:rPr>
              <a:t>(2010)</a:t>
            </a:r>
            <a:endParaRPr lang="en-GB" dirty="0" smtClean="0">
              <a:effectLst>
                <a:glow rad="101600">
                  <a:schemeClr val="tx1">
                    <a:alpha val="75000"/>
                  </a:schemeClr>
                </a:glow>
              </a:effectLst>
            </a:endParaRPr>
          </a:p>
        </p:txBody>
      </p:sp>
      <p:sp>
        <p:nvSpPr>
          <p:cNvPr id="14" name="Rectangle 13"/>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5" name="Rectangle 14"/>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6" name="Rectangle 15"/>
          <p:cNvSpPr/>
          <p:nvPr/>
        </p:nvSpPr>
        <p:spPr bwMode="auto">
          <a:xfrm>
            <a:off x="1115616" y="620688"/>
            <a:ext cx="7128792" cy="1800200"/>
          </a:xfrm>
          <a:prstGeom prst="rect">
            <a:avLst/>
          </a:prstGeom>
          <a:solidFill>
            <a:schemeClr val="tx1">
              <a:alpha val="3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9" name="Text Box 2"/>
          <p:cNvSpPr txBox="1">
            <a:spLocks noChangeArrowheads="1"/>
          </p:cNvSpPr>
          <p:nvPr/>
        </p:nvSpPr>
        <p:spPr bwMode="auto">
          <a:xfrm>
            <a:off x="2267744" y="5157192"/>
            <a:ext cx="20162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Other’s belief True</a:t>
            </a:r>
            <a:endParaRPr lang="en-GB" dirty="0" smtClean="0">
              <a:effectLst>
                <a:glow rad="101600">
                  <a:schemeClr val="tx1">
                    <a:alpha val="75000"/>
                  </a:schemeClr>
                </a:glow>
              </a:effectLst>
            </a:endParaRPr>
          </a:p>
        </p:txBody>
      </p:sp>
      <p:sp>
        <p:nvSpPr>
          <p:cNvPr id="10" name="Text Box 2"/>
          <p:cNvSpPr txBox="1">
            <a:spLocks noChangeArrowheads="1"/>
          </p:cNvSpPr>
          <p:nvPr/>
        </p:nvSpPr>
        <p:spPr bwMode="auto">
          <a:xfrm>
            <a:off x="4211960" y="5157192"/>
            <a:ext cx="22322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Other’s belief False</a:t>
            </a:r>
            <a:endParaRPr lang="en-GB" dirty="0" smtClean="0">
              <a:effectLst>
                <a:glow rad="101600">
                  <a:schemeClr val="tx1">
                    <a:alpha val="75000"/>
                  </a:schemeClr>
                </a:glow>
              </a:effectLst>
            </a:endParaRPr>
          </a:p>
        </p:txBody>
      </p:sp>
      <p:sp>
        <p:nvSpPr>
          <p:cNvPr id="2" name="Rectangle 1"/>
          <p:cNvSpPr/>
          <p:nvPr/>
        </p:nvSpPr>
        <p:spPr bwMode="auto">
          <a:xfrm>
            <a:off x="2843808" y="3645024"/>
            <a:ext cx="792088" cy="1440160"/>
          </a:xfrm>
          <a:prstGeom prst="rect">
            <a:avLst/>
          </a:prstGeom>
          <a:solidFill>
            <a:srgbClr val="FFFFFF"/>
          </a:solidFill>
          <a:ln w="9525" cap="flat" cmpd="sng" algn="ctr">
            <a:solidFill>
              <a:srgbClr val="000000"/>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Rectangle 10"/>
          <p:cNvSpPr/>
          <p:nvPr/>
        </p:nvSpPr>
        <p:spPr bwMode="auto">
          <a:xfrm>
            <a:off x="4932040" y="2060848"/>
            <a:ext cx="792088" cy="3024336"/>
          </a:xfrm>
          <a:prstGeom prst="rect">
            <a:avLst/>
          </a:prstGeom>
          <a:solidFill>
            <a:srgbClr val="FFFFFF"/>
          </a:solidFill>
          <a:ln w="9525" cap="flat" cmpd="sng" algn="ctr">
            <a:solidFill>
              <a:srgbClr val="000000"/>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3" name="Text Box 2"/>
          <p:cNvSpPr txBox="1">
            <a:spLocks noChangeArrowheads="1"/>
          </p:cNvSpPr>
          <p:nvPr/>
        </p:nvSpPr>
        <p:spPr bwMode="auto">
          <a:xfrm rot="16200000">
            <a:off x="863009" y="3753616"/>
            <a:ext cx="25202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RT / looing time</a:t>
            </a:r>
            <a:endParaRPr lang="en-GB" dirty="0" smtClean="0">
              <a:effectLst>
                <a:glow rad="101600">
                  <a:schemeClr val="tx1">
                    <a:alpha val="75000"/>
                  </a:schemeClr>
                </a:glow>
              </a:effectLst>
            </a:endParaRPr>
          </a:p>
        </p:txBody>
      </p:sp>
      <p:sp>
        <p:nvSpPr>
          <p:cNvPr id="12" name="Rectangle 11"/>
          <p:cNvSpPr/>
          <p:nvPr/>
        </p:nvSpPr>
        <p:spPr bwMode="auto">
          <a:xfrm rot="21540000">
            <a:off x="2843808" y="1362723"/>
            <a:ext cx="2520280" cy="504056"/>
          </a:xfrm>
          <a:prstGeom prst="rect">
            <a:avLst/>
          </a:prstGeom>
          <a:solidFill>
            <a:srgbClr val="660066"/>
          </a:solidFill>
          <a:ln w="9525"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2771800" y="1363884"/>
            <a:ext cx="26642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b="1" i="0" dirty="0" smtClean="0">
                <a:effectLst>
                  <a:glow rad="101600">
                    <a:schemeClr val="tx1">
                      <a:alpha val="75000"/>
                    </a:schemeClr>
                  </a:glow>
                </a:effectLst>
              </a:rPr>
              <a:t>Where is the ball?</a:t>
            </a:r>
            <a:endParaRPr lang="en-GB" b="1" dirty="0" smtClean="0">
              <a:effectLst>
                <a:glow rad="101600">
                  <a:schemeClr val="tx1">
                    <a:alpha val="75000"/>
                  </a:schemeClr>
                </a:glow>
              </a:effectLst>
            </a:endParaRPr>
          </a:p>
        </p:txBody>
      </p:sp>
    </p:spTree>
    <p:extLst>
      <p:ext uri="{BB962C8B-B14F-4D97-AF65-F5344CB8AC3E}">
        <p14:creationId xmlns:p14="http://schemas.microsoft.com/office/powerpoint/2010/main" val="21019951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306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1124307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2"/>
          <p:cNvGrpSpPr>
            <a:grpSpLocks/>
          </p:cNvGrpSpPr>
          <p:nvPr/>
        </p:nvGrpSpPr>
        <p:grpSpPr bwMode="auto">
          <a:xfrm>
            <a:off x="1169988" y="4968875"/>
            <a:ext cx="2087562" cy="1957388"/>
            <a:chOff x="2971" y="1117"/>
            <a:chExt cx="1225" cy="1149"/>
          </a:xfrm>
        </p:grpSpPr>
        <p:pic>
          <p:nvPicPr>
            <p:cNvPr id="30728"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4"/>
            <p:cNvSpPr>
              <a:spLocks noChangeArrowheads="1"/>
            </p:cNvSpPr>
            <p:nvPr/>
          </p:nvSpPr>
          <p:spPr bwMode="auto">
            <a:xfrm>
              <a:off x="3651" y="1117"/>
              <a:ext cx="544" cy="3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30722" name="Picture 5"/>
          <p:cNvPicPr>
            <a:picLocks noChangeAspect="1" noChangeArrowheads="1"/>
          </p:cNvPicPr>
          <p:nvPr/>
        </p:nvPicPr>
        <p:blipFill>
          <a:blip r:embed="rId3">
            <a:lum bright="-12000" contrast="36000"/>
            <a:grayscl/>
            <a:extLst>
              <a:ext uri="{28A0092B-C50C-407E-A947-70E740481C1C}">
                <a14:useLocalDpi xmlns:a14="http://schemas.microsoft.com/office/drawing/2010/main" val="0"/>
              </a:ext>
            </a:extLst>
          </a:blip>
          <a:srcRect/>
          <a:stretch>
            <a:fillRect/>
          </a:stretch>
        </p:blipFill>
        <p:spPr bwMode="auto">
          <a:xfrm>
            <a:off x="2622550" y="4792663"/>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6"/>
          <p:cNvPicPr>
            <a:picLocks noChangeAspect="1" noChangeArrowheads="1"/>
          </p:cNvPicPr>
          <p:nvPr/>
        </p:nvPicPr>
        <p:blipFill>
          <a:blip r:embed="rId4">
            <a:lum bright="-12000" contrast="48000"/>
            <a:grayscl/>
            <a:extLst>
              <a:ext uri="{28A0092B-C50C-407E-A947-70E740481C1C}">
                <a14:useLocalDpi xmlns:a14="http://schemas.microsoft.com/office/drawing/2010/main" val="0"/>
              </a:ext>
            </a:extLst>
          </a:blip>
          <a:srcRect r="2737"/>
          <a:stretch>
            <a:fillRect/>
          </a:stretch>
        </p:blipFill>
        <p:spPr bwMode="auto">
          <a:xfrm>
            <a:off x="4262438" y="501015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p:cNvPicPr>
            <a:picLocks noChangeAspect="1" noChangeArrowheads="1"/>
          </p:cNvPicPr>
          <p:nvPr/>
        </p:nvPicPr>
        <p:blipFill>
          <a:blip r:embed="rId5">
            <a:lum bright="-12000" contrast="42000"/>
            <a:grayscl/>
            <a:extLst>
              <a:ext uri="{28A0092B-C50C-407E-A947-70E740481C1C}">
                <a14:useLocalDpi xmlns:a14="http://schemas.microsoft.com/office/drawing/2010/main" val="0"/>
              </a:ext>
            </a:extLst>
          </a:blip>
          <a:srcRect r="4666"/>
          <a:stretch>
            <a:fillRect/>
          </a:stretch>
        </p:blipFill>
        <p:spPr bwMode="auto">
          <a:xfrm>
            <a:off x="-17463" y="5153025"/>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8"/>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0"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1"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32774" name="Rectangle 1"/>
          <p:cNvSpPr>
            <a:spLocks noChangeArrowheads="1"/>
          </p:cNvSpPr>
          <p:nvPr/>
        </p:nvSpPr>
        <p:spPr bwMode="auto">
          <a:xfrm>
            <a:off x="0" y="0"/>
            <a:ext cx="9144000" cy="68580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cs typeface="Arial" charset="0"/>
            </a:endParaRPr>
          </a:p>
        </p:txBody>
      </p:sp>
      <p:pic>
        <p:nvPicPr>
          <p:cNvPr id="32775" name="Picture 8" descr="apperly transparent.png"/>
          <p:cNvPicPr>
            <a:picLocks noChangeAspect="1"/>
          </p:cNvPicPr>
          <p:nvPr/>
        </p:nvPicPr>
        <p:blipFill>
          <a:blip r:embed="rId2">
            <a:extLst>
              <a:ext uri="{28A0092B-C50C-407E-A947-70E740481C1C}">
                <a14:useLocalDpi xmlns:a14="http://schemas.microsoft.com/office/drawing/2010/main" val="0"/>
              </a:ext>
            </a:extLst>
          </a:blip>
          <a:srcRect b="4765"/>
          <a:stretch>
            <a:fillRect/>
          </a:stretch>
        </p:blipFill>
        <p:spPr bwMode="auto">
          <a:xfrm>
            <a:off x="3059113" y="331788"/>
            <a:ext cx="6913562"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4972289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332539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335415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903779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36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25357</TotalTime>
  <Words>2272</Words>
  <Application>Microsoft Macintosh PowerPoint</Application>
  <PresentationFormat>On-screen Show (4:3)</PresentationFormat>
  <Paragraphs>218</Paragraphs>
  <Slides>44</Slides>
  <Notes>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 theory of mind</dc:title>
  <dc:subject/>
  <dc:creator>steve</dc:creator>
  <cp:keywords/>
  <dc:description/>
  <cp:lastModifiedBy>stev e</cp:lastModifiedBy>
  <cp:revision>894</cp:revision>
  <cp:lastPrinted>2011-10-12T08:43:18Z</cp:lastPrinted>
  <dcterms:created xsi:type="dcterms:W3CDTF">2010-11-18T13:50:24Z</dcterms:created>
  <dcterms:modified xsi:type="dcterms:W3CDTF">2011-10-12T16:24:08Z</dcterms:modified>
  <cp:category/>
</cp:coreProperties>
</file>